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60" r:id="rId4"/>
    <p:sldId id="268" r:id="rId5"/>
    <p:sldId id="265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81328"/>
            <a:ext cx="8534400" cy="4525963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 rtlCol="0"/>
          <a:lstStyle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BB723A-3AF0-46A5-A2CD-11D65C62AD66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6DBD92-038F-4C56-AFC6-584A4F1D6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09A3AF-300E-4ADA-B071-DFA1B64CF132}" type="datetimeFigureOut">
              <a:rPr kumimoji="1" lang="ja-JP" altLang="en-US" smtClean="0"/>
              <a:t>2017/8/22</a:t>
            </a:fld>
            <a:endParaRPr kumimoji="1" lang="ja-JP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ja-JP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6DBD92-038F-4C56-AFC6-584A4F1D69C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a-speech.org/iscaweb/index.php/sigs" TargetMode="External"/><Relationship Id="rId2" Type="http://schemas.openxmlformats.org/officeDocument/2006/relationships/hyperlink" Target="mailto:sigul-board@list.elra.inf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ra.info/en/sig/sigu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458200" cy="4571999"/>
          </a:xfrm>
        </p:spPr>
        <p:txBody>
          <a:bodyPr>
            <a:normAutofit/>
          </a:bodyPr>
          <a:lstStyle/>
          <a:p>
            <a:pPr algn="ctr"/>
            <a:r>
              <a:rPr lang="en-US" altLang="ja-JP" sz="4400" b="1" dirty="0" smtClean="0"/>
              <a:t>Special Interest</a:t>
            </a:r>
            <a:r>
              <a:rPr lang="ja-JP" altLang="en-US" sz="4400" b="1" dirty="0" smtClean="0"/>
              <a:t>　</a:t>
            </a:r>
            <a:r>
              <a:rPr lang="en-US" altLang="ja-JP" sz="4400" b="1" dirty="0" smtClean="0"/>
              <a:t>Group</a:t>
            </a:r>
            <a:r>
              <a:rPr lang="en-US" altLang="ja-JP" sz="4400" b="1" dirty="0"/>
              <a:t>: </a:t>
            </a:r>
            <a:r>
              <a:rPr lang="en-US" altLang="ja-JP" sz="4400" b="1" dirty="0" smtClean="0"/>
              <a:t/>
            </a:r>
            <a:br>
              <a:rPr lang="en-US" altLang="ja-JP" sz="4400" b="1" dirty="0" smtClean="0"/>
            </a:br>
            <a:r>
              <a:rPr lang="en-US" altLang="ja-JP" sz="4400" b="1" dirty="0" smtClean="0"/>
              <a:t>Under-resourced </a:t>
            </a:r>
            <a:r>
              <a:rPr lang="en-US" altLang="ja-JP" sz="4400" b="1" dirty="0"/>
              <a:t>Languages </a:t>
            </a:r>
            <a:r>
              <a:rPr lang="en-US" altLang="ja-JP" sz="4400" b="1" dirty="0" smtClean="0"/>
              <a:t/>
            </a:r>
            <a:br>
              <a:rPr lang="en-US" altLang="ja-JP" sz="4400" b="1" dirty="0" smtClean="0"/>
            </a:br>
            <a:r>
              <a:rPr lang="en-US" altLang="ja-JP" sz="4400" b="1" dirty="0" smtClean="0"/>
              <a:t>(SIG-UL)</a:t>
            </a:r>
            <a:br>
              <a:rPr lang="en-US" altLang="ja-JP" sz="4400" b="1" dirty="0" smtClean="0"/>
            </a:br>
            <a:endParaRPr kumimoji="1" lang="ja-JP" altLang="en-US" sz="44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92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n"/>
            </a:pP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</a:rPr>
              <a:t>J</a:t>
            </a: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oint </a:t>
            </a: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</a:rPr>
              <a:t>Special Interest </a:t>
            </a: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Group: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International Speech Communication Association (ISCA)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 smtClean="0"/>
              <a:t>European </a:t>
            </a:r>
            <a:r>
              <a:rPr lang="en-US" altLang="ja-JP" sz="1600" dirty="0"/>
              <a:t>Language Resources Association (ELRA) </a:t>
            </a:r>
            <a:r>
              <a:rPr lang="en-US" altLang="ja-JP" sz="1600" dirty="0" smtClean="0"/>
              <a:t> 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 smtClean="0"/>
              <a:t>(Previous SIG-</a:t>
            </a:r>
            <a:r>
              <a:rPr lang="en-US" altLang="ja-JP" sz="1600" dirty="0" err="1" smtClean="0"/>
              <a:t>SaLTMil</a:t>
            </a:r>
            <a:r>
              <a:rPr lang="en-US" altLang="ja-JP" sz="1600" dirty="0" smtClean="0"/>
              <a:t> members have approved the creation of SIGUL)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800" dirty="0" smtClean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Main objectives: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Supports linguistic diversity through technology and ICT  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Commits to </a:t>
            </a:r>
            <a:r>
              <a:rPr lang="en-US" altLang="ja-JP" sz="1600" dirty="0" smtClean="0"/>
              <a:t>increasing </a:t>
            </a:r>
            <a:r>
              <a:rPr lang="en-US" altLang="ja-JP" sz="1600" dirty="0"/>
              <a:t>the lesser-resourced languages (regional, minority, or endangered) chances to survive </a:t>
            </a:r>
            <a:r>
              <a:rPr lang="en-US" altLang="ja-JP" sz="1600" dirty="0" smtClean="0"/>
              <a:t>in the digital world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800" dirty="0" smtClean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Board (provisional </a:t>
            </a: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</a:rPr>
              <a:t>before elections</a:t>
            </a: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):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Chair and ELRA liaison representative: </a:t>
            </a:r>
            <a:r>
              <a:rPr lang="en-US" altLang="ja-JP" sz="1600" dirty="0" smtClean="0"/>
              <a:t>Claudia </a:t>
            </a:r>
            <a:r>
              <a:rPr lang="en-US" altLang="ja-JP" sz="1600" dirty="0"/>
              <a:t>Soria (CNR-ILC, Pisa, Italy)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Co-chair and ISCA liaison representative: Laurent </a:t>
            </a:r>
            <a:r>
              <a:rPr lang="en-US" altLang="ja-JP" sz="1600" dirty="0" err="1"/>
              <a:t>Besacier</a:t>
            </a:r>
            <a:r>
              <a:rPr lang="en-US" altLang="ja-JP" sz="1600" dirty="0"/>
              <a:t> (LIG, </a:t>
            </a:r>
            <a:r>
              <a:rPr lang="en-US" altLang="ja-JP" sz="1600" dirty="0" smtClean="0"/>
              <a:t>France</a:t>
            </a:r>
            <a:r>
              <a:rPr lang="en-US" altLang="ja-JP" sz="1600" dirty="0"/>
              <a:t>)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Secretary: </a:t>
            </a:r>
            <a:r>
              <a:rPr lang="en-US" altLang="ja-JP" sz="1600" dirty="0" err="1"/>
              <a:t>Sakriani</a:t>
            </a:r>
            <a:r>
              <a:rPr lang="en-US" altLang="ja-JP" sz="1600" dirty="0"/>
              <a:t> Sakti (NAIST, Nara, Japan</a:t>
            </a:r>
            <a:r>
              <a:rPr lang="en-US" altLang="ja-JP" sz="1600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SIG UNDER-RESOURCED LANGUAGES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749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Workshops: </a:t>
            </a:r>
            <a:r>
              <a:rPr lang="en-US" altLang="ja-JP" sz="2000" dirty="0"/>
              <a:t>SLTU/CCURL every 2 </a:t>
            </a:r>
            <a:r>
              <a:rPr lang="en-US" altLang="ja-JP" sz="2000" dirty="0" smtClean="0"/>
              <a:t>years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None/>
            </a:pPr>
            <a:endParaRPr lang="en-US" altLang="ja-JP" sz="2000" dirty="0" smtClean="0"/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b="1" dirty="0"/>
              <a:t>“Collaboration and Computing for Under-Resourced Languages</a:t>
            </a:r>
            <a:br>
              <a:rPr lang="en-US" altLang="ja-JP" sz="1600" b="1" dirty="0"/>
            </a:br>
            <a:r>
              <a:rPr lang="en-US" altLang="ja-JP" sz="1600" b="1" dirty="0"/>
              <a:t>Towards an Alliance for Digital Language Diversity (CCURL)”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600" i="1" dirty="0" smtClean="0"/>
              <a:t>	</a:t>
            </a:r>
            <a:r>
              <a:rPr lang="en-US" altLang="ja-JP" sz="1600" b="1" i="1" dirty="0" smtClean="0">
                <a:solidFill>
                  <a:schemeClr val="accent1">
                    <a:lumMod val="75000"/>
                  </a:schemeClr>
                </a:solidFill>
              </a:rPr>
              <a:t>Submitted as </a:t>
            </a:r>
            <a:r>
              <a:rPr lang="en-US" altLang="ja-JP" sz="1600" b="1" i="1" dirty="0">
                <a:solidFill>
                  <a:schemeClr val="accent1">
                    <a:lumMod val="75000"/>
                  </a:schemeClr>
                </a:solidFill>
              </a:rPr>
              <a:t>LREC </a:t>
            </a:r>
            <a:r>
              <a:rPr lang="en-US" altLang="ja-JP" sz="1600" b="1" i="1" dirty="0" smtClean="0">
                <a:solidFill>
                  <a:schemeClr val="accent1">
                    <a:lumMod val="75000"/>
                  </a:schemeClr>
                </a:solidFill>
              </a:rPr>
              <a:t>Satellite Workshop (waiting </a:t>
            </a:r>
            <a:r>
              <a:rPr lang="en-US" altLang="ja-JP" sz="1600" b="1" i="1" dirty="0">
                <a:solidFill>
                  <a:schemeClr val="accent1">
                    <a:lumMod val="75000"/>
                  </a:schemeClr>
                </a:solidFill>
              </a:rPr>
              <a:t>for acceptance)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600" b="1" dirty="0" smtClean="0">
                <a:solidFill>
                  <a:schemeClr val="accent1">
                    <a:lumMod val="75000"/>
                  </a:schemeClr>
                </a:solidFill>
              </a:rPr>
              <a:t>	Venue</a:t>
            </a:r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altLang="ja-JP" sz="1600" dirty="0"/>
              <a:t>7-8 May or 12 May 2018 </a:t>
            </a:r>
            <a:r>
              <a:rPr lang="en-US" altLang="ja-JP" sz="1600" dirty="0" smtClean="0"/>
              <a:t>(Miyazaki</a:t>
            </a:r>
            <a:r>
              <a:rPr lang="en-US" altLang="ja-JP" sz="1600" dirty="0"/>
              <a:t>, </a:t>
            </a:r>
            <a:r>
              <a:rPr lang="en-US" altLang="ja-JP" sz="1600" dirty="0" smtClean="0"/>
              <a:t>Japan)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1600" dirty="0"/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b="1" dirty="0"/>
              <a:t>“Workshop on Spoken Language Technologies for Under-Resourced Languages (SLTU</a:t>
            </a:r>
            <a:r>
              <a:rPr lang="en-US" altLang="ja-JP" sz="1600" b="1" dirty="0" smtClean="0"/>
              <a:t>)”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600" b="1" dirty="0" smtClean="0"/>
              <a:t>	</a:t>
            </a:r>
            <a:r>
              <a:rPr lang="en-US" altLang="ja-JP" sz="1600" b="1" i="1" dirty="0" err="1" smtClean="0">
                <a:solidFill>
                  <a:schemeClr val="accent1">
                    <a:lumMod val="75000"/>
                  </a:schemeClr>
                </a:solidFill>
              </a:rPr>
              <a:t>Interspeech</a:t>
            </a:r>
            <a:r>
              <a:rPr lang="en-US" altLang="ja-JP" sz="1600" b="1" i="1" dirty="0" smtClean="0">
                <a:solidFill>
                  <a:schemeClr val="accent1">
                    <a:lumMod val="75000"/>
                  </a:schemeClr>
                </a:solidFill>
              </a:rPr>
              <a:t> 2018 Satellite Workshop  </a:t>
            </a:r>
            <a:endParaRPr lang="en-US" altLang="ja-JP" sz="1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600" b="1" dirty="0" smtClean="0">
                <a:solidFill>
                  <a:schemeClr val="accent1">
                    <a:lumMod val="75000"/>
                  </a:schemeClr>
                </a:solidFill>
              </a:rPr>
              <a:t>	Venue</a:t>
            </a:r>
            <a:r>
              <a:rPr lang="en-US" altLang="ja-JP" sz="1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altLang="ja-JP" sz="1600" dirty="0" smtClean="0"/>
              <a:t>30-31 August 2018 (New </a:t>
            </a:r>
            <a:r>
              <a:rPr lang="en-US" altLang="ja-JP" sz="1600" dirty="0"/>
              <a:t>Delhi, </a:t>
            </a:r>
            <a:r>
              <a:rPr lang="en-US" altLang="ja-JP" sz="1600" dirty="0" smtClean="0"/>
              <a:t>India)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SIG </a:t>
            </a:r>
            <a:r>
              <a:rPr kumimoji="1" lang="en-US" altLang="ja-JP" sz="3600" dirty="0" smtClean="0"/>
              <a:t>Supported Activities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978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spcBef>
                <a:spcPts val="0"/>
              </a:spcBef>
              <a:spcAft>
                <a:spcPts val="400"/>
              </a:spcAft>
              <a:buSzPct val="68000"/>
              <a:buFont typeface="Wingdings" panose="05000000000000000000" pitchFamily="2" charset="2"/>
              <a:buChar char="n"/>
            </a:pP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</a:rPr>
              <a:t>Tutorials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None/>
            </a:pPr>
            <a:r>
              <a:rPr lang="en-US" altLang="ja-JP" sz="2800" dirty="0"/>
              <a:t>	</a:t>
            </a:r>
            <a:r>
              <a:rPr lang="en-US" altLang="ja-JP" sz="1600" dirty="0"/>
              <a:t>Speech and language technologies for UL communities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Font typeface="Wingdings" panose="05000000000000000000" pitchFamily="2" charset="2"/>
              <a:buChar char="n"/>
            </a:pPr>
            <a:endParaRPr lang="en-US" altLang="ja-JP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Panel Meeting/Discussions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None/>
            </a:pPr>
            <a:r>
              <a:rPr lang="en-US" altLang="ja-JP" sz="2000" dirty="0" smtClean="0"/>
              <a:t>	</a:t>
            </a:r>
            <a:r>
              <a:rPr lang="en-US" altLang="ja-JP" sz="1600" dirty="0" smtClean="0"/>
              <a:t>Between </a:t>
            </a:r>
            <a:r>
              <a:rPr lang="en-US" altLang="ja-JP" sz="1600" dirty="0"/>
              <a:t>various </a:t>
            </a:r>
            <a:r>
              <a:rPr lang="en-US" altLang="ja-JP" sz="1600" dirty="0" smtClean="0"/>
              <a:t>institutions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None/>
            </a:pPr>
            <a:endParaRPr lang="en-US" altLang="ja-JP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Language Resources</a:t>
            </a:r>
            <a:endParaRPr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SzPct val="68000"/>
              <a:buNone/>
            </a:pPr>
            <a:r>
              <a:rPr lang="en-US" altLang="ja-JP" sz="1600" dirty="0" smtClean="0"/>
              <a:t>	Help </a:t>
            </a:r>
            <a:r>
              <a:rPr lang="en-US" altLang="ja-JP" sz="1600" dirty="0"/>
              <a:t>to monitor the use and creation of under-resourced language </a:t>
            </a:r>
            <a:r>
              <a:rPr lang="en-US" altLang="ja-JP" sz="1600" dirty="0" smtClean="0"/>
              <a:t>	resources </a:t>
            </a:r>
            <a:r>
              <a:rPr lang="en-US" altLang="ja-JP" sz="1600" dirty="0"/>
              <a:t>and technologies (</a:t>
            </a:r>
            <a:r>
              <a:rPr lang="en-US" altLang="ja-JP" sz="1600" dirty="0" err="1"/>
              <a:t>LREMap</a:t>
            </a:r>
            <a:r>
              <a:rPr lang="en-US" altLang="ja-JP" sz="1600" dirty="0"/>
              <a:t> &amp; Language Matrices)</a:t>
            </a:r>
            <a:endParaRPr lang="en-US" altLang="ja-JP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SIG </a:t>
            </a:r>
            <a:r>
              <a:rPr kumimoji="1" lang="en-US" altLang="ja-JP" sz="3600" dirty="0" smtClean="0"/>
              <a:t>Supported Activities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624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800" dirty="0" smtClean="0"/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Supported Members</a:t>
            </a: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Previous </a:t>
            </a:r>
            <a:r>
              <a:rPr lang="en-US" altLang="ja-JP" sz="1600" dirty="0" err="1"/>
              <a:t>SLTU+SaLTMiL+CCURL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members that </a:t>
            </a:r>
            <a:r>
              <a:rPr lang="en-US" altLang="ja-JP" sz="1600" dirty="0"/>
              <a:t>have confirmed to join SIGUL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Total: 201 Members from 34 Countries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Currently preparing a </a:t>
            </a:r>
            <a:r>
              <a:rPr lang="en-US" altLang="ja-JP" sz="1600" i="1" dirty="0"/>
              <a:t>census</a:t>
            </a:r>
            <a:r>
              <a:rPr lang="en-US" altLang="ja-JP" sz="1600" dirty="0"/>
              <a:t> for future elections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Join SIG-UL</a:t>
            </a:r>
            <a:endParaRPr lang="en-US" altLang="ja-JP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If you are interested in joining SIG-UL please send email inquiries to</a:t>
            </a:r>
            <a:endParaRPr lang="en-US" altLang="ja-JP" sz="1600" b="1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ja-JP" sz="1600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altLang="ja-JP" sz="2000" b="1" dirty="0" smtClean="0">
                <a:hlinkClick r:id="rId2"/>
              </a:rPr>
              <a:t>sigul-board@list.elra.info</a:t>
            </a:r>
            <a:endParaRPr lang="en-US" altLang="ja-JP" sz="2000" b="1" dirty="0" smtClean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1000" b="1" dirty="0" smtClean="0">
              <a:solidFill>
                <a:schemeClr val="accent3"/>
              </a:solidFill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>
                    <a:lumMod val="75000"/>
                  </a:schemeClr>
                </a:solidFill>
              </a:rPr>
              <a:t>More Details:</a:t>
            </a:r>
            <a:endParaRPr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ISCA:  </a:t>
            </a:r>
            <a:r>
              <a:rPr lang="en-US" altLang="ja-JP" sz="1600" dirty="0">
                <a:hlinkClick r:id="rId3"/>
              </a:rPr>
              <a:t>http://www.isca-speech.org/iscaweb/index.php/sigs</a:t>
            </a:r>
            <a:endParaRPr lang="en-US" altLang="ja-JP" sz="1600" dirty="0"/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n-US" altLang="ja-JP" sz="1600" dirty="0"/>
              <a:t>ELRA: </a:t>
            </a:r>
            <a:r>
              <a:rPr lang="en-US" altLang="ja-JP" sz="1600" dirty="0">
                <a:hlinkClick r:id="rId4"/>
              </a:rPr>
              <a:t>http://www.elra.info/en/sig/sigul/</a:t>
            </a:r>
            <a:endParaRPr lang="en-US" altLang="ja-JP" sz="16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en-US" altLang="ja-JP" sz="2000" b="1" dirty="0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SIG-UL Members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3382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768</TotalTime>
  <Words>135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Special Interest　Group:  Under-resourced Languages  (SIG-UL) </vt:lpstr>
      <vt:lpstr>SIG UNDER-RESOURCED LANGUAGES</vt:lpstr>
      <vt:lpstr>SIG Supported Activities</vt:lpstr>
      <vt:lpstr>SIG Supported Activities</vt:lpstr>
      <vt:lpstr>SIG-UL Members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Interest　Group:  Under-resourced Languages (SIGUL)</dc:title>
  <dc:creator>Owner</dc:creator>
  <cp:lastModifiedBy>Owner</cp:lastModifiedBy>
  <cp:revision>27</cp:revision>
  <dcterms:created xsi:type="dcterms:W3CDTF">2017-07-20T04:32:23Z</dcterms:created>
  <dcterms:modified xsi:type="dcterms:W3CDTF">2017-08-22T09:04:35Z</dcterms:modified>
</cp:coreProperties>
</file>